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0" r:id="rId3"/>
    <p:sldId id="260" r:id="rId4"/>
    <p:sldId id="265" r:id="rId5"/>
    <p:sldId id="277" r:id="rId6"/>
    <p:sldId id="257" r:id="rId7"/>
    <p:sldId id="273" r:id="rId8"/>
    <p:sldId id="279" r:id="rId9"/>
    <p:sldId id="274" r:id="rId10"/>
    <p:sldId id="266" r:id="rId11"/>
    <p:sldId id="267" r:id="rId12"/>
    <p:sldId id="278" r:id="rId13"/>
    <p:sldId id="276" r:id="rId14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A57981-3B44-F74D-A506-7C13F5B3054F}">
          <p14:sldIdLst>
            <p14:sldId id="256"/>
            <p14:sldId id="280"/>
            <p14:sldId id="260"/>
            <p14:sldId id="265"/>
            <p14:sldId id="277"/>
            <p14:sldId id="257"/>
            <p14:sldId id="273"/>
            <p14:sldId id="279"/>
            <p14:sldId id="274"/>
            <p14:sldId id="266"/>
            <p14:sldId id="267"/>
            <p14:sldId id="278"/>
            <p14:sldId id="276"/>
          </p14:sldIdLst>
        </p14:section>
        <p14:section name="standby" id="{E3E783AD-DC5D-F94E-871C-786717BFE10B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391" userDrawn="1">
          <p15:clr>
            <a:srgbClr val="A4A3A4"/>
          </p15:clr>
        </p15:guide>
        <p15:guide id="2" orient="horz" pos="1275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045" userDrawn="1">
          <p15:clr>
            <a:srgbClr val="A4A3A4"/>
          </p15:clr>
        </p15:guide>
        <p15:guide id="6" orient="horz" pos="426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pos="272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B3"/>
    <a:srgbClr val="FFCCCC"/>
    <a:srgbClr val="D8E1F4"/>
    <a:srgbClr val="1F407A"/>
    <a:srgbClr val="E1FFE1"/>
    <a:srgbClr val="FFFFF3"/>
    <a:srgbClr val="FAEDDA"/>
    <a:srgbClr val="002060"/>
    <a:srgbClr val="69A5E1"/>
    <a:srgbClr val="E1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65" autoAdjust="0"/>
  </p:normalViewPr>
  <p:slideViewPr>
    <p:cSldViewPr snapToGrid="0" snapToObjects="1">
      <p:cViewPr varScale="1">
        <p:scale>
          <a:sx n="94" d="100"/>
          <a:sy n="94" d="100"/>
        </p:scale>
        <p:origin x="-600" y="-11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72"/>
        <p:guide pos="74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2"/>
    </p:cViewPr>
  </p:sorterViewPr>
  <p:notesViewPr>
    <p:cSldViewPr snapToGrid="0" snapToObjects="1">
      <p:cViewPr varScale="1">
        <p:scale>
          <a:sx n="10" d="100"/>
          <a:sy n="10" d="100"/>
        </p:scale>
        <p:origin x="-912" y="8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4"/>
            <a:ext cx="3076022" cy="511071"/>
          </a:xfrm>
          <a:prstGeom prst="rect">
            <a:avLst/>
          </a:prstGeom>
        </p:spPr>
        <p:txBody>
          <a:bodyPr vert="horz" lIns="96343" tIns="48172" rIns="96343" bIns="48172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569" y="4"/>
            <a:ext cx="3076022" cy="511071"/>
          </a:xfrm>
          <a:prstGeom prst="rect">
            <a:avLst/>
          </a:prstGeom>
        </p:spPr>
        <p:txBody>
          <a:bodyPr vert="horz" lIns="96343" tIns="48172" rIns="96343" bIns="48172" rtlCol="0"/>
          <a:lstStyle>
            <a:lvl1pPr algn="r">
              <a:defRPr sz="1300"/>
            </a:lvl1pPr>
          </a:lstStyle>
          <a:p>
            <a:fld id="{27F065D9-8514-4420-B717-EA7316A2C537}" type="datetimeFigureOut">
              <a:rPr lang="de-CH" smtClean="0"/>
              <a:t>13/12/17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97"/>
            <a:ext cx="3076022" cy="511071"/>
          </a:xfrm>
          <a:prstGeom prst="rect">
            <a:avLst/>
          </a:prstGeom>
        </p:spPr>
        <p:txBody>
          <a:bodyPr vert="horz" lIns="96343" tIns="48172" rIns="96343" bIns="48172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569" y="9721897"/>
            <a:ext cx="3076022" cy="511071"/>
          </a:xfrm>
          <a:prstGeom prst="rect">
            <a:avLst/>
          </a:prstGeom>
        </p:spPr>
        <p:txBody>
          <a:bodyPr vert="horz" lIns="96343" tIns="48172" rIns="96343" bIns="48172" rtlCol="0" anchor="b"/>
          <a:lstStyle>
            <a:lvl1pPr algn="r">
              <a:defRPr sz="1300"/>
            </a:lvl1pPr>
          </a:lstStyle>
          <a:p>
            <a:fld id="{2668F9DA-1C07-4008-A7A4-E7932D0322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8549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76363" cy="511731"/>
          </a:xfrm>
          <a:prstGeom prst="rect">
            <a:avLst/>
          </a:prstGeom>
        </p:spPr>
        <p:txBody>
          <a:bodyPr vert="horz" lIns="99007" tIns="49504" rIns="99007" bIns="49504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8" y="6"/>
            <a:ext cx="3076363" cy="511731"/>
          </a:xfrm>
          <a:prstGeom prst="rect">
            <a:avLst/>
          </a:prstGeom>
        </p:spPr>
        <p:txBody>
          <a:bodyPr vert="horz" lIns="99007" tIns="49504" rIns="99007" bIns="49504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13/12/17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07" tIns="49504" rIns="99007" bIns="49504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07" tIns="49504" rIns="99007" bIns="49504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" y="9721111"/>
            <a:ext cx="3076363" cy="511731"/>
          </a:xfrm>
          <a:prstGeom prst="rect">
            <a:avLst/>
          </a:prstGeom>
        </p:spPr>
        <p:txBody>
          <a:bodyPr vert="horz" lIns="99007" tIns="49504" rIns="99007" bIns="49504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8" y="9721111"/>
            <a:ext cx="3076363" cy="511731"/>
          </a:xfrm>
          <a:prstGeom prst="rect">
            <a:avLst/>
          </a:prstGeom>
        </p:spPr>
        <p:txBody>
          <a:bodyPr vert="horz" lIns="99007" tIns="49504" rIns="99007" bIns="49504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92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is a standard model for data interchange on the Web and written in XML.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RDF scheme provides basic elements to describe ontologies.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5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31141" y="731609"/>
            <a:ext cx="4929717" cy="453783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63876"/>
            <a:ext cx="11328400" cy="1673412"/>
          </a:xfrm>
          <a:solidFill>
            <a:srgbClr val="69A5E1">
              <a:alpha val="60000"/>
            </a:srgbClr>
          </a:solidFill>
        </p:spPr>
        <p:txBody>
          <a:bodyPr vert="horz" wrap="square" lIns="144000" tIns="72000" rIns="144000" bIns="0" rtlCol="0" anchor="t" anchorCtr="0">
            <a:noAutofit/>
          </a:bodyPr>
          <a:lstStyle>
            <a:lvl1pPr marL="896938" indent="0" algn="ctr">
              <a:defRPr lang="de-DE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92BF4FBE-0522-49A2-A01E-13F521B4C0B7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4623" y="2514601"/>
            <a:ext cx="11328400" cy="2066528"/>
          </a:xfrm>
          <a:solidFill>
            <a:srgbClr val="69A5E1">
              <a:alpha val="60000"/>
            </a:srgbClr>
          </a:solidFill>
        </p:spPr>
        <p:txBody>
          <a:bodyPr wrap="square" lIns="144000" tIns="720000" anchor="t" anchorCtr="0"/>
          <a:lstStyle>
            <a:lvl1pPr marL="896938" indent="0" algn="ctr">
              <a:lnSpc>
                <a:spcPct val="100000"/>
              </a:lnSpc>
              <a:spcBef>
                <a:spcPts val="3000"/>
              </a:spcBef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877886"/>
          </a:xfr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>
            <a:lvl1pPr>
              <a:defRPr lang="de-CH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2024064"/>
            <a:ext cx="11328400" cy="4210046"/>
          </a:xfrm>
        </p:spPr>
        <p:txBody>
          <a:bodyPr vert="horz" lIns="140400" tIns="0" rIns="0" bIns="0" rtlCol="0">
            <a:noAutofit/>
          </a:bodyPr>
          <a:lstStyle>
            <a:lvl1pPr>
              <a:buClr>
                <a:schemeClr val="tx1">
                  <a:lumMod val="20000"/>
                  <a:lumOff val="80000"/>
                </a:schemeClr>
              </a:buClr>
              <a:defRPr lang="en-US" sz="2400" smtClean="0">
                <a:solidFill>
                  <a:srgbClr val="002060"/>
                </a:solidFill>
                <a:latin typeface="Futura BdCn BT" pitchFamily="34" charset="0"/>
              </a:defRPr>
            </a:lvl1pPr>
            <a:lvl2pPr>
              <a:buClr>
                <a:schemeClr val="tx1">
                  <a:lumMod val="40000"/>
                  <a:lumOff val="60000"/>
                </a:schemeClr>
              </a:buClr>
              <a:defRPr lang="en-US" sz="2000" smtClean="0">
                <a:solidFill>
                  <a:srgbClr val="002060"/>
                </a:solidFill>
                <a:latin typeface="Futura BdCn BT" pitchFamily="34" charset="0"/>
              </a:defRPr>
            </a:lvl2pPr>
            <a:lvl3pPr>
              <a:buClr>
                <a:schemeClr val="tx1">
                  <a:lumMod val="40000"/>
                  <a:lumOff val="60000"/>
                </a:schemeClr>
              </a:buClr>
              <a:defRPr lang="en-US" sz="1800" smtClean="0">
                <a:solidFill>
                  <a:srgbClr val="002060"/>
                </a:solidFill>
                <a:latin typeface="Futura BdCn BT" pitchFamily="34" charset="0"/>
              </a:defRPr>
            </a:lvl3pPr>
            <a:lvl4pPr>
              <a:buClr>
                <a:schemeClr val="tx1">
                  <a:lumMod val="40000"/>
                  <a:lumOff val="60000"/>
                </a:schemeClr>
              </a:buClr>
              <a:defRPr lang="en-US" sz="1600" smtClean="0">
                <a:solidFill>
                  <a:srgbClr val="002060"/>
                </a:solidFill>
                <a:latin typeface="Futura BdCn BT" pitchFamily="34" charset="0"/>
              </a:defRPr>
            </a:lvl4pPr>
            <a:lvl5pPr>
              <a:buClr>
                <a:schemeClr val="tx1">
                  <a:lumMod val="40000"/>
                  <a:lumOff val="60000"/>
                </a:schemeClr>
              </a:buClr>
              <a:defRPr lang="de-DE" sz="160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F407A"/>
                </a:solidFill>
                <a:latin typeface="Futura BdCn BT" pitchFamily="34" charset="0"/>
              </a:defRPr>
            </a:lvl1pPr>
          </a:lstStyle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F407A"/>
                </a:solidFill>
                <a:latin typeface="Futura BdCn B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F407A"/>
                </a:solidFill>
                <a:latin typeface="Futura BdCn BT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4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>
                <a:solidFill>
                  <a:srgbClr val="002060"/>
                </a:solidFill>
                <a:latin typeface="Futura BdCn BT" pitchFamily="34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>
                <a:solidFill>
                  <a:srgbClr val="002060"/>
                </a:solidFill>
                <a:latin typeface="Futura BdCn BT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600">
                <a:solidFill>
                  <a:srgbClr val="002060"/>
                </a:solidFill>
                <a:latin typeface="Futura BdCn BT" pitchFamily="34" charset="0"/>
              </a:defRPr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>
                <a:solidFill>
                  <a:srgbClr val="002060"/>
                </a:solidFill>
                <a:latin typeface="Futura BdCn BT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1" y="2024064"/>
            <a:ext cx="5472179" cy="4213225"/>
          </a:xfrm>
        </p:spPr>
        <p:txBody>
          <a:bodyPr vert="horz" lIns="140400" tIns="0" rIns="0" bIns="0" rtlCol="0">
            <a:noAutofit/>
          </a:bodyPr>
          <a:lstStyle>
            <a:lvl1pPr>
              <a:defRPr lang="de-DE" sz="2000" dirty="0" smtClean="0">
                <a:solidFill>
                  <a:srgbClr val="002060"/>
                </a:solidFill>
                <a:latin typeface="Futura BdCn BT" pitchFamily="34" charset="0"/>
              </a:defRPr>
            </a:lvl1pPr>
            <a:lvl2pPr>
              <a:defRPr lang="de-DE" sz="1800" dirty="0" smtClean="0">
                <a:solidFill>
                  <a:srgbClr val="002060"/>
                </a:solidFill>
                <a:latin typeface="Futura BdCn BT" pitchFamily="34" charset="0"/>
              </a:defRPr>
            </a:lvl2pPr>
            <a:lvl3pPr>
              <a:defRPr lang="de-DE" sz="1600" dirty="0" smtClean="0">
                <a:solidFill>
                  <a:srgbClr val="002060"/>
                </a:solidFill>
                <a:latin typeface="Futura BdCn BT" pitchFamily="34" charset="0"/>
              </a:defRPr>
            </a:lvl3pPr>
            <a:lvl4pPr>
              <a:defRPr lang="de-DE" sz="1400" dirty="0" smtClean="0">
                <a:solidFill>
                  <a:srgbClr val="002060"/>
                </a:solidFill>
                <a:latin typeface="Futura BdCn BT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628A-2A40-4B37-B167-309C0EBB4BBF}" type="datetime1">
              <a:rPr lang="de-DE" smtClean="0"/>
              <a:t>13/12/17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64443" y="646114"/>
            <a:ext cx="11195756" cy="877886"/>
          </a:xfr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>
            <a:lvl1pPr>
              <a:defRPr lang="de-CH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64AE1E89-2EE0-4320-B5A2-F15E505D5862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r>
              <a:rPr lang="de-DE" smtClean="0"/>
              <a:t>Hans R. Heinimann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16587" y="646114"/>
            <a:ext cx="11307796" cy="877886"/>
          </a:xfrm>
        </p:spPr>
        <p:txBody>
          <a:bodyPr/>
          <a:lstStyle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emf"/><Relationship Id="rId12" Type="http://schemas.openxmlformats.org/officeDocument/2006/relationships/oleObject" Target="../embeddings/oleObject1.bin"/><Relationship Id="rId13" Type="http://schemas.openxmlformats.org/officeDocument/2006/relationships/image" Target="../media/image1.emf"/><Relationship Id="rId1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646114"/>
            <a:ext cx="11328400" cy="877886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90500" y="127001"/>
            <a:ext cx="11812801" cy="612775"/>
            <a:chOff x="142874" y="152400"/>
            <a:chExt cx="8859601" cy="61277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BD23B19E-8C35-419D-B8B2-87612A89E43F}" type="datetime1">
              <a:rPr lang="de-DE" smtClean="0"/>
              <a:pPr/>
              <a:t>13/12/17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34311" y="6308726"/>
            <a:ext cx="113984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1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45067" y="1930400"/>
            <a:ext cx="10654523" cy="430688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>
                <a:solidFill>
                  <a:srgbClr val="002060"/>
                </a:solidFill>
                <a:latin typeface="Futura BdCn BT" pitchFamily="34" charset="0"/>
              </a:rPr>
              <a:t>|</a:t>
            </a:r>
            <a:endParaRPr lang="de-CH" sz="800" dirty="0">
              <a:solidFill>
                <a:srgbClr val="002060"/>
              </a:solidFill>
              <a:latin typeface="Futura BdCn BT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14" y="6341151"/>
            <a:ext cx="899596" cy="43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33" y="6337591"/>
            <a:ext cx="1104052" cy="41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99" y="6331638"/>
            <a:ext cx="424331" cy="40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73" y="6327971"/>
            <a:ext cx="1084038" cy="38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79" y="6449845"/>
            <a:ext cx="1175512" cy="20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024396"/>
              </p:ext>
            </p:extLst>
          </p:nvPr>
        </p:nvGraphicFramePr>
        <p:xfrm>
          <a:off x="467147" y="6373772"/>
          <a:ext cx="1332051" cy="35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" name="Corel DESIGNER" r:id="rId12" imgW="6882717" imgH="1850040" progId="CorelDESIGNER.Graphic.16">
                  <p:embed/>
                </p:oleObj>
              </mc:Choice>
              <mc:Fallback>
                <p:oleObj name="Corel DESIGNER" r:id="rId12" imgW="6882717" imgH="1850040" progId="CorelDESIGNER.Graphic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147" y="6373772"/>
                        <a:ext cx="1332051" cy="357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604" y="131366"/>
            <a:ext cx="1607775" cy="4703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2" r:id="rId3"/>
    <p:sldLayoutId id="2147483655" r:id="rId4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Futura BdCn BT" pitchFamily="34" charset="0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1">
            <a:lumMod val="40000"/>
            <a:lumOff val="60000"/>
          </a:schemeClr>
        </a:buClr>
        <a:buFont typeface="Wingdings" pitchFamily="2" charset="2"/>
        <a:buChar char="§"/>
        <a:defRPr sz="20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1">
            <a:lumMod val="40000"/>
            <a:lumOff val="60000"/>
          </a:schemeClr>
        </a:buClr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1">
            <a:lumMod val="40000"/>
            <a:lumOff val="60000"/>
          </a:schemeClr>
        </a:buClr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4pPr>
      <a:lvl5pPr marL="1252538" indent="-174625" algn="l" defTabSz="914400" rtl="0" eaLnBrk="1" latinLnBrk="0" hangingPunct="1">
        <a:lnSpc>
          <a:spcPct val="100000"/>
        </a:lnSpc>
        <a:spcBef>
          <a:spcPts val="400"/>
        </a:spcBef>
        <a:buClr>
          <a:schemeClr val="tx1">
            <a:lumMod val="40000"/>
            <a:lumOff val="60000"/>
          </a:schemeClr>
        </a:buClr>
        <a:buFont typeface="Arial" panose="020B0604020202020204" pitchFamily="34" charset="0"/>
        <a:buChar char="•"/>
        <a:defRPr sz="14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YAN Jingya </a:t>
            </a:r>
          </a:p>
          <a:p>
            <a:r>
              <a:rPr lang="de-CH" dirty="0" err="1" smtClean="0"/>
              <a:t>Postdoctoral</a:t>
            </a:r>
            <a:r>
              <a:rPr lang="de-CH" dirty="0" smtClean="0"/>
              <a:t> Researcher, ETH </a:t>
            </a:r>
            <a:r>
              <a:rPr lang="de-CH" dirty="0" err="1" smtClean="0"/>
              <a:t>Zurich</a:t>
            </a:r>
            <a:r>
              <a:rPr lang="de-CH" dirty="0" smtClean="0"/>
              <a:t>, </a:t>
            </a:r>
            <a:r>
              <a:rPr lang="de-CH" dirty="0" err="1" smtClean="0"/>
              <a:t>Singapore</a:t>
            </a:r>
            <a:r>
              <a:rPr lang="de-CH" dirty="0" smtClean="0"/>
              <a:t>-ETH </a:t>
            </a:r>
            <a:r>
              <a:rPr lang="de-CH" dirty="0" err="1" smtClean="0"/>
              <a:t>Centre</a:t>
            </a:r>
            <a:endParaRPr lang="de-CH" dirty="0" smtClean="0"/>
          </a:p>
          <a:p>
            <a:r>
              <a:rPr lang="de-CH" dirty="0" err="1" smtClean="0"/>
              <a:t>Jingya.yan@frs.ethz.ch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Ontology-based approach to </a:t>
            </a:r>
            <a:r>
              <a:rPr lang="en-GB" sz="4000" dirty="0" err="1"/>
              <a:t>modeling</a:t>
            </a:r>
            <a:r>
              <a:rPr lang="en-GB" sz="4000" dirty="0"/>
              <a:t> interdependency of critical infrastructure</a:t>
            </a:r>
            <a:endParaRPr lang="de-CH" sz="4000" dirty="0"/>
          </a:p>
        </p:txBody>
      </p:sp>
    </p:spTree>
    <p:extLst>
      <p:ext uri="{BB962C8B-B14F-4D97-AF65-F5344CB8AC3E}">
        <p14:creationId xmlns:p14="http://schemas.microsoft.com/office/powerpoint/2010/main" val="3218464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478506"/>
          </a:xfrm>
        </p:spPr>
        <p:txBody>
          <a:bodyPr/>
          <a:lstStyle/>
          <a:p>
            <a:r>
              <a:rPr lang="en-US" dirty="0"/>
              <a:t>Knowledge module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9" name="Picture 8" descr="prote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84" y="1047060"/>
            <a:ext cx="5528016" cy="3671305"/>
          </a:xfrm>
          <a:prstGeom prst="rect">
            <a:avLst/>
          </a:prstGeom>
        </p:spPr>
      </p:pic>
      <p:pic>
        <p:nvPicPr>
          <p:cNvPr id="12" name="Picture 11" descr="r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5" y="3102401"/>
            <a:ext cx="5364213" cy="2021507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31801" y="1308825"/>
            <a:ext cx="5811434" cy="1793576"/>
          </a:xfrm>
        </p:spPr>
        <p:txBody>
          <a:bodyPr/>
          <a:lstStyle/>
          <a:p>
            <a:r>
              <a:rPr lang="en-GB" sz="2000" dirty="0" smtClean="0"/>
              <a:t>Protégé</a:t>
            </a:r>
          </a:p>
          <a:p>
            <a:r>
              <a:rPr lang="en-GB" sz="2000" dirty="0" smtClean="0"/>
              <a:t>OWL/RDF</a:t>
            </a:r>
          </a:p>
          <a:p>
            <a:r>
              <a:rPr lang="en-GB" sz="2000" dirty="0" smtClean="0"/>
              <a:t>Ontology database</a:t>
            </a:r>
          </a:p>
          <a:p>
            <a:pPr lvl="1"/>
            <a:r>
              <a:rPr lang="en-US" sz="1600" dirty="0" err="1"/>
              <a:t>Triplestore</a:t>
            </a:r>
            <a:r>
              <a:rPr lang="en-US" sz="1600" dirty="0"/>
              <a:t> (graph) database: subject-predicate- </a:t>
            </a:r>
            <a:r>
              <a:rPr lang="en-US" sz="1600" dirty="0" smtClean="0"/>
              <a:t>object</a:t>
            </a:r>
          </a:p>
          <a:p>
            <a:pPr lvl="1"/>
            <a:r>
              <a:rPr lang="en-US" sz="1600" dirty="0" smtClean="0"/>
              <a:t>SPARQL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481" y="4942665"/>
            <a:ext cx="7955519" cy="12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78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interdependency modelling</a:t>
            </a:r>
            <a:br>
              <a:rPr lang="en-GB" dirty="0"/>
            </a:br>
            <a:r>
              <a:rPr lang="en-GB" dirty="0"/>
              <a:t>-</a:t>
            </a:r>
            <a:r>
              <a:rPr lang="en-GB" dirty="0" smtClean="0"/>
              <a:t>-</a:t>
            </a:r>
            <a:r>
              <a:rPr lang="en-GB" sz="2400" dirty="0" smtClean="0"/>
              <a:t>Implementation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6" name="Picture 15" descr="resInte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9" y="4363695"/>
            <a:ext cx="4239303" cy="194503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8698" y="1558258"/>
            <a:ext cx="5736756" cy="2824141"/>
            <a:chOff x="11033890" y="11076734"/>
            <a:chExt cx="8452167" cy="4176145"/>
          </a:xfrm>
        </p:grpSpPr>
        <p:grpSp>
          <p:nvGrpSpPr>
            <p:cNvPr id="18" name="Group 17"/>
            <p:cNvGrpSpPr/>
            <p:nvPr/>
          </p:nvGrpSpPr>
          <p:grpSpPr>
            <a:xfrm>
              <a:off x="16969546" y="14020771"/>
              <a:ext cx="2516511" cy="1036491"/>
              <a:chOff x="820359" y="4090473"/>
              <a:chExt cx="1969452" cy="782887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820359" y="4259750"/>
                <a:ext cx="445051" cy="1"/>
              </a:xfrm>
              <a:prstGeom prst="line">
                <a:avLst/>
              </a:prstGeom>
              <a:ln w="44450">
                <a:solidFill>
                  <a:srgbClr val="FF8789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820359" y="4491035"/>
                <a:ext cx="445051" cy="1"/>
              </a:xfrm>
              <a:prstGeom prst="line">
                <a:avLst/>
              </a:prstGeom>
              <a:ln w="444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820359" y="4719472"/>
                <a:ext cx="445051" cy="1"/>
              </a:xfrm>
              <a:prstGeom prst="line">
                <a:avLst/>
              </a:prstGeom>
              <a:ln w="444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1454201" y="4090473"/>
                <a:ext cx="13356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Transportation</a:t>
                </a:r>
                <a:endParaRPr lang="en-GB" sz="14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454201" y="4337146"/>
                <a:ext cx="6591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Water</a:t>
                </a:r>
                <a:endParaRPr lang="en-GB" sz="1400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445551" y="4565583"/>
                <a:ext cx="1313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Electric </a:t>
                </a:r>
                <a:r>
                  <a:rPr lang="en-US" altLang="zh-CN" sz="1400" dirty="0"/>
                  <a:t>power</a:t>
                </a:r>
                <a:endParaRPr lang="en-GB" sz="14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033890" y="11076734"/>
              <a:ext cx="8224204" cy="4176145"/>
              <a:chOff x="1018270" y="2330629"/>
              <a:chExt cx="5279195" cy="249075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018270" y="2330629"/>
                <a:ext cx="5279195" cy="2490752"/>
                <a:chOff x="364941" y="1835212"/>
                <a:chExt cx="6529855" cy="2490752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3395208" y="4048965"/>
                  <a:ext cx="270251" cy="276999"/>
                </a:xfrm>
                <a:prstGeom prst="rect">
                  <a:avLst/>
                </a:prstGeom>
                <a:noFill/>
                <a:scene3d>
                  <a:camera prst="orthographicFront">
                    <a:rot lat="21409296" lon="18825194" rev="173182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6</a:t>
                  </a:r>
                  <a:endParaRPr lang="en-GB" sz="12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3553480" y="4048965"/>
                  <a:ext cx="270251" cy="276999"/>
                </a:xfrm>
                <a:prstGeom prst="rect">
                  <a:avLst/>
                </a:prstGeom>
                <a:noFill/>
                <a:scene3d>
                  <a:camera prst="orthographicFront">
                    <a:rot lat="247170" lon="2706401" rev="1032553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 smtClean="0">
                      <a:solidFill>
                        <a:srgbClr val="504652"/>
                      </a:solidFill>
                    </a:rPr>
                    <a:t>1</a:t>
                  </a:r>
                  <a:endParaRPr lang="en-GB" sz="1200" dirty="0">
                    <a:solidFill>
                      <a:srgbClr val="504652"/>
                    </a:solidFill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364941" y="1835212"/>
                  <a:ext cx="6529855" cy="2314100"/>
                  <a:chOff x="364941" y="1835212"/>
                  <a:chExt cx="8143045" cy="2188225"/>
                </a:xfrm>
              </p:grpSpPr>
              <p:grpSp>
                <p:nvGrpSpPr>
                  <p:cNvPr id="31" name="Group 30"/>
                  <p:cNvGrpSpPr/>
                  <p:nvPr/>
                </p:nvGrpSpPr>
                <p:grpSpPr>
                  <a:xfrm>
                    <a:off x="553155" y="1835212"/>
                    <a:ext cx="7819706" cy="2162297"/>
                    <a:chOff x="1225072" y="2608485"/>
                    <a:chExt cx="7819706" cy="2162297"/>
                  </a:xfrm>
                </p:grpSpPr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5243225" y="2608485"/>
                      <a:ext cx="3801553" cy="1012505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/>
                    <p:cNvCxnSpPr/>
                    <p:nvPr/>
                  </p:nvCxnSpPr>
                  <p:spPr>
                    <a:xfrm flipV="1">
                      <a:off x="1225072" y="2608485"/>
                      <a:ext cx="4018153" cy="1132632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/>
                    <p:cNvCxnSpPr/>
                    <p:nvPr/>
                  </p:nvCxnSpPr>
                  <p:spPr>
                    <a:xfrm>
                      <a:off x="1225072" y="3741117"/>
                      <a:ext cx="3801553" cy="1029665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/>
                    <p:cNvCxnSpPr/>
                    <p:nvPr/>
                  </p:nvCxnSpPr>
                  <p:spPr>
                    <a:xfrm flipV="1">
                      <a:off x="5026625" y="3638150"/>
                      <a:ext cx="4018153" cy="1132632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/>
                    <p:cNvCxnSpPr/>
                    <p:nvPr/>
                  </p:nvCxnSpPr>
                  <p:spPr>
                    <a:xfrm>
                      <a:off x="2126118" y="3490232"/>
                      <a:ext cx="3829362" cy="1014554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>
                      <a:off x="2932768" y="3260606"/>
                      <a:ext cx="3820780" cy="1003924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>
                      <a:off x="3799488" y="3018302"/>
                      <a:ext cx="3820780" cy="1014554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>
                      <a:off x="4580394" y="2797257"/>
                      <a:ext cx="3820780" cy="1012505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/>
                    <p:cNvCxnSpPr/>
                    <p:nvPr/>
                  </p:nvCxnSpPr>
                  <p:spPr>
                    <a:xfrm flipV="1">
                      <a:off x="4320887" y="3447330"/>
                      <a:ext cx="4018153" cy="1132632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/>
                    <p:cNvCxnSpPr/>
                    <p:nvPr/>
                  </p:nvCxnSpPr>
                  <p:spPr>
                    <a:xfrm flipV="1">
                      <a:off x="3602115" y="3243446"/>
                      <a:ext cx="4018153" cy="1132632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/>
                    <p:cNvCxnSpPr/>
                    <p:nvPr/>
                  </p:nvCxnSpPr>
                  <p:spPr>
                    <a:xfrm flipV="1">
                      <a:off x="2735395" y="3018302"/>
                      <a:ext cx="4018153" cy="1132632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 flipV="1">
                      <a:off x="1937327" y="2797257"/>
                      <a:ext cx="4018153" cy="1132632"/>
                    </a:xfrm>
                    <a:prstGeom prst="line">
                      <a:avLst/>
                    </a:prstGeom>
                    <a:ln w="190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/>
                    <p:cNvCxnSpPr/>
                    <p:nvPr/>
                  </p:nvCxnSpPr>
                  <p:spPr>
                    <a:xfrm>
                      <a:off x="2327425" y="3592174"/>
                      <a:ext cx="3986924" cy="1066037"/>
                    </a:xfrm>
                    <a:prstGeom prst="line">
                      <a:avLst/>
                    </a:prstGeom>
                    <a:ln w="31750">
                      <a:solidFill>
                        <a:schemeClr val="tx2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3503428" y="3886985"/>
                      <a:ext cx="197373" cy="68645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>
                      <a:solidFill>
                        <a:srgbClr val="0070C0"/>
                      </a:solidFill>
                    </a:ln>
                    <a:effectLst>
                      <a:outerShdw blurRad="127000" dist="1270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600" dirty="0">
                        <a:latin typeface="Futura BdCn BT" pitchFamily="34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>
                    <a:xfrm>
                      <a:off x="2126118" y="3490232"/>
                      <a:ext cx="1475997" cy="390224"/>
                    </a:xfrm>
                    <a:prstGeom prst="line">
                      <a:avLst/>
                    </a:prstGeom>
                    <a:ln w="31750">
                      <a:solidFill>
                        <a:schemeClr val="accent6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 flipV="1">
                      <a:off x="3709382" y="3069784"/>
                      <a:ext cx="2949771" cy="823732"/>
                    </a:xfrm>
                    <a:prstGeom prst="line">
                      <a:avLst/>
                    </a:prstGeom>
                    <a:ln w="31750">
                      <a:solidFill>
                        <a:schemeClr val="accent6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3548560" y="3846133"/>
                      <a:ext cx="197373" cy="68645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6"/>
                      </a:solidFill>
                    </a:ln>
                    <a:effectLst>
                      <a:outerShdw blurRad="127000" dist="1270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600" dirty="0">
                        <a:latin typeface="Futura BdCn BT" pitchFamily="34" charset="0"/>
                      </a:endParaRPr>
                    </a:p>
                  </p:txBody>
                </p:sp>
                <p:cxnSp>
                  <p:nvCxnSpPr>
                    <p:cNvPr id="59" name="Straight Connector 58"/>
                    <p:cNvCxnSpPr/>
                    <p:nvPr/>
                  </p:nvCxnSpPr>
                  <p:spPr>
                    <a:xfrm>
                      <a:off x="3745933" y="2982955"/>
                      <a:ext cx="3820780" cy="1014554"/>
                    </a:xfrm>
                    <a:prstGeom prst="line">
                      <a:avLst/>
                    </a:prstGeom>
                    <a:ln w="44450">
                      <a:solidFill>
                        <a:srgbClr val="FF8789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/>
                    <p:cNvCxnSpPr/>
                    <p:nvPr/>
                  </p:nvCxnSpPr>
                  <p:spPr>
                    <a:xfrm>
                      <a:off x="2194769" y="3425878"/>
                      <a:ext cx="1475997" cy="390224"/>
                    </a:xfrm>
                    <a:prstGeom prst="line">
                      <a:avLst/>
                    </a:prstGeom>
                    <a:ln w="31750">
                      <a:solidFill>
                        <a:srgbClr val="FF8789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2932767" y="3213605"/>
                      <a:ext cx="1475997" cy="390224"/>
                    </a:xfrm>
                    <a:prstGeom prst="line">
                      <a:avLst/>
                    </a:prstGeom>
                    <a:ln w="31750">
                      <a:solidFill>
                        <a:srgbClr val="FF8789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Oval 61"/>
                    <p:cNvSpPr/>
                    <p:nvPr/>
                  </p:nvSpPr>
                  <p:spPr>
                    <a:xfrm>
                      <a:off x="4383021" y="3638150"/>
                      <a:ext cx="197373" cy="68645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6"/>
                      </a:solidFill>
                    </a:ln>
                    <a:effectLst>
                      <a:outerShdw blurRad="127000" dist="1270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600" dirty="0">
                        <a:latin typeface="Futura BdCn BT" pitchFamily="34" charset="0"/>
                      </a:endParaRPr>
                    </a:p>
                  </p:txBody>
                </p:sp>
                <p:sp>
                  <p:nvSpPr>
                    <p:cNvPr id="63" name="Oval 62"/>
                    <p:cNvSpPr/>
                    <p:nvPr/>
                  </p:nvSpPr>
                  <p:spPr>
                    <a:xfrm>
                      <a:off x="5152763" y="3397896"/>
                      <a:ext cx="197373" cy="68645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6"/>
                      </a:solidFill>
                    </a:ln>
                    <a:effectLst>
                      <a:outerShdw blurRad="127000" dist="1270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600" dirty="0">
                        <a:latin typeface="Futura BdCn BT" pitchFamily="34" charset="0"/>
                      </a:endParaRPr>
                    </a:p>
                  </p:txBody>
                </p:sp>
                <p:cxnSp>
                  <p:nvCxnSpPr>
                    <p:cNvPr id="64" name="Straight Connector 63"/>
                    <p:cNvCxnSpPr/>
                    <p:nvPr/>
                  </p:nvCxnSpPr>
                  <p:spPr>
                    <a:xfrm flipV="1">
                      <a:off x="2327425" y="3397896"/>
                      <a:ext cx="2889700" cy="823732"/>
                    </a:xfrm>
                    <a:prstGeom prst="line">
                      <a:avLst/>
                    </a:prstGeom>
                    <a:ln w="44450">
                      <a:solidFill>
                        <a:srgbClr val="FF8789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Oval 64"/>
                    <p:cNvSpPr/>
                    <p:nvPr/>
                  </p:nvSpPr>
                  <p:spPr>
                    <a:xfrm>
                      <a:off x="5144538" y="3347417"/>
                      <a:ext cx="197373" cy="68645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>
                      <a:solidFill>
                        <a:srgbClr val="FF0000"/>
                      </a:solidFill>
                    </a:ln>
                    <a:effectLst>
                      <a:outerShdw blurRad="127000" dist="1270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600" dirty="0">
                        <a:latin typeface="Futura BdCn BT" pitchFamily="34" charset="0"/>
                      </a:endParaRPr>
                    </a:p>
                  </p:txBody>
                </p:sp>
                <p:sp>
                  <p:nvSpPr>
                    <p:cNvPr id="66" name="Oval 65"/>
                    <p:cNvSpPr/>
                    <p:nvPr/>
                  </p:nvSpPr>
                  <p:spPr>
                    <a:xfrm>
                      <a:off x="3548560" y="3801741"/>
                      <a:ext cx="197373" cy="68645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>
                      <a:solidFill>
                        <a:srgbClr val="FF0000"/>
                      </a:solidFill>
                    </a:ln>
                    <a:effectLst>
                      <a:outerShdw blurRad="127000" dist="1270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600" dirty="0">
                        <a:latin typeface="Futura BdCn BT" pitchFamily="34" charset="0"/>
                      </a:endParaRPr>
                    </a:p>
                  </p:txBody>
                </p:sp>
                <p:sp>
                  <p:nvSpPr>
                    <p:cNvPr id="67" name="Oval 66"/>
                    <p:cNvSpPr/>
                    <p:nvPr/>
                  </p:nvSpPr>
                  <p:spPr>
                    <a:xfrm>
                      <a:off x="4380956" y="3569506"/>
                      <a:ext cx="197373" cy="68645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>
                      <a:solidFill>
                        <a:srgbClr val="FF0000"/>
                      </a:solidFill>
                    </a:ln>
                    <a:effectLst>
                      <a:outerShdw blurRad="127000" dist="1270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600" dirty="0">
                        <a:latin typeface="Futura BdCn BT" pitchFamily="34" charset="0"/>
                      </a:endParaRPr>
                    </a:p>
                  </p:txBody>
                </p:sp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2576260" y="3801741"/>
                      <a:ext cx="394183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21409296" lon="18825194" rev="173182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rgbClr val="FF8789"/>
                          </a:solidFill>
                        </a:rPr>
                        <a:t>T1</a:t>
                      </a:r>
                      <a:endParaRPr lang="en-GB" sz="1400" dirty="0">
                        <a:solidFill>
                          <a:srgbClr val="FF8789"/>
                        </a:solidFill>
                      </a:endParaRPr>
                    </a:p>
                  </p:txBody>
                </p: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3804583" y="3547868"/>
                      <a:ext cx="394183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21409296" lon="18825194" rev="173182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rgbClr val="FF8789"/>
                          </a:solidFill>
                        </a:rPr>
                        <a:t>T2</a:t>
                      </a:r>
                      <a:endParaRPr lang="en-GB" sz="1400" dirty="0">
                        <a:solidFill>
                          <a:srgbClr val="FF8789"/>
                        </a:solidFill>
                      </a:endParaRPr>
                    </a:p>
                  </p:txBody>
                </p:sp>
                <p:sp>
                  <p:nvSpPr>
                    <p:cNvPr id="70" name="TextBox 69"/>
                    <p:cNvSpPr txBox="1"/>
                    <p:nvPr/>
                  </p:nvSpPr>
                  <p:spPr>
                    <a:xfrm>
                      <a:off x="4663643" y="3312127"/>
                      <a:ext cx="394183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21409296" lon="18825194" rev="173182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rgbClr val="FF8789"/>
                          </a:solidFill>
                        </a:rPr>
                        <a:t>T3</a:t>
                      </a:r>
                      <a:endParaRPr lang="en-GB" sz="1400" dirty="0">
                        <a:solidFill>
                          <a:srgbClr val="FF8789"/>
                        </a:solidFill>
                      </a:endParaRPr>
                    </a:p>
                  </p:txBody>
                </p:sp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053218" y="2922165"/>
                      <a:ext cx="394183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480439" lon="3146128" rev="130976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rgbClr val="FF8789"/>
                          </a:solidFill>
                        </a:rPr>
                        <a:t>T4</a:t>
                      </a:r>
                      <a:endParaRPr lang="en-GB" sz="1400" dirty="0">
                        <a:solidFill>
                          <a:srgbClr val="FF8789"/>
                        </a:solidFill>
                      </a:endParaRPr>
                    </a:p>
                  </p:txBody>
                </p: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3315199" y="3182456"/>
                      <a:ext cx="394183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480439" lon="3146128" rev="130976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rgbClr val="FF8789"/>
                          </a:solidFill>
                        </a:rPr>
                        <a:t>T5</a:t>
                      </a:r>
                      <a:endParaRPr lang="en-GB" sz="1400" dirty="0">
                        <a:solidFill>
                          <a:srgbClr val="FF8789"/>
                        </a:solidFill>
                      </a:endParaRPr>
                    </a:p>
                  </p:txBody>
                </p:sp>
                <p:sp>
                  <p:nvSpPr>
                    <p:cNvPr id="73" name="TextBox 72"/>
                    <p:cNvSpPr txBox="1"/>
                    <p:nvPr/>
                  </p:nvSpPr>
                  <p:spPr>
                    <a:xfrm>
                      <a:off x="2538586" y="3380651"/>
                      <a:ext cx="394183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480439" lon="3146128" rev="130976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rgbClr val="FF8789"/>
                          </a:solidFill>
                        </a:rPr>
                        <a:t>T6</a:t>
                      </a:r>
                      <a:endParaRPr lang="en-GB" sz="1400" dirty="0">
                        <a:solidFill>
                          <a:srgbClr val="FF8789"/>
                        </a:solidFill>
                      </a:endParaRPr>
                    </a:p>
                  </p:txBody>
                </p:sp>
                <p:sp>
                  <p:nvSpPr>
                    <p:cNvPr id="74" name="TextBox 73"/>
                    <p:cNvSpPr txBox="1"/>
                    <p:nvPr/>
                  </p:nvSpPr>
                  <p:spPr>
                    <a:xfrm>
                      <a:off x="6519756" y="3585739"/>
                      <a:ext cx="394183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480439" lon="3146128" rev="130976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rgbClr val="FF8789"/>
                          </a:solidFill>
                        </a:rPr>
                        <a:t>T7</a:t>
                      </a:r>
                      <a:endParaRPr lang="en-GB" sz="1400" dirty="0">
                        <a:solidFill>
                          <a:srgbClr val="FF8789"/>
                        </a:solidFill>
                      </a:endParaRPr>
                    </a:p>
                  </p:txBody>
                </p:sp>
                <p:sp>
                  <p:nvSpPr>
                    <p:cNvPr id="75" name="TextBox 74"/>
                    <p:cNvSpPr txBox="1"/>
                    <p:nvPr/>
                  </p:nvSpPr>
                  <p:spPr>
                    <a:xfrm>
                      <a:off x="4037403" y="3702643"/>
                      <a:ext cx="499739" cy="198195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247170" lon="2706401" rev="1032553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chemeClr val="accent6"/>
                          </a:solidFill>
                        </a:rPr>
                        <a:t>W1</a:t>
                      </a:r>
                      <a:endParaRPr lang="en-GB" sz="14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799641" y="3490232"/>
                      <a:ext cx="499739" cy="198195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247170" lon="2706401" rev="1032553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chemeClr val="accent6"/>
                          </a:solidFill>
                        </a:rPr>
                        <a:t>W2</a:t>
                      </a:r>
                      <a:endParaRPr lang="en-GB" sz="14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  <p:sp>
                  <p:nvSpPr>
                    <p:cNvPr id="77" name="TextBox 76"/>
                    <p:cNvSpPr txBox="1"/>
                    <p:nvPr/>
                  </p:nvSpPr>
                  <p:spPr>
                    <a:xfrm>
                      <a:off x="5728494" y="3217867"/>
                      <a:ext cx="499739" cy="198195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247170" lon="2706401" rev="1032553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chemeClr val="accent6"/>
                          </a:solidFill>
                        </a:rPr>
                        <a:t>W3</a:t>
                      </a:r>
                      <a:endParaRPr lang="en-GB" sz="14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  <p:sp>
                  <p:nvSpPr>
                    <p:cNvPr id="78" name="TextBox 77"/>
                    <p:cNvSpPr txBox="1"/>
                    <p:nvPr/>
                  </p:nvSpPr>
                  <p:spPr>
                    <a:xfrm>
                      <a:off x="1873455" y="3453769"/>
                      <a:ext cx="453970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480439" lon="3146128" rev="130976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rgbClr val="7EB2E6"/>
                          </a:solidFill>
                        </a:rPr>
                        <a:t>W4</a:t>
                      </a:r>
                      <a:endParaRPr lang="en-GB" sz="1400" dirty="0">
                        <a:solidFill>
                          <a:srgbClr val="7EB2E6"/>
                        </a:solidFill>
                      </a:endParaRPr>
                    </a:p>
                  </p:txBody>
                </p:sp>
                <p:sp>
                  <p:nvSpPr>
                    <p:cNvPr id="79" name="TextBox 78"/>
                    <p:cNvSpPr txBox="1"/>
                    <p:nvPr/>
                  </p:nvSpPr>
                  <p:spPr>
                    <a:xfrm>
                      <a:off x="4408764" y="4150934"/>
                      <a:ext cx="404265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480439" lon="3146128" rev="130976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chemeClr val="tx2"/>
                          </a:solidFill>
                        </a:rPr>
                        <a:t>E2</a:t>
                      </a:r>
                      <a:endParaRPr lang="en-GB" sz="1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80" name="TextBox 79"/>
                    <p:cNvSpPr txBox="1"/>
                    <p:nvPr/>
                  </p:nvSpPr>
                  <p:spPr>
                    <a:xfrm>
                      <a:off x="2317343" y="3622112"/>
                      <a:ext cx="404265" cy="30777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480439" lon="3146128" rev="130976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chemeClr val="tx2"/>
                          </a:solidFill>
                        </a:rPr>
                        <a:t>E1</a:t>
                      </a:r>
                      <a:endParaRPr lang="en-GB" sz="1400" dirty="0">
                        <a:solidFill>
                          <a:schemeClr val="tx2"/>
                        </a:solidFill>
                      </a:endParaRPr>
                    </a:p>
                  </p:txBody>
                </p:sp>
              </p:grp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64941" y="2897989"/>
                    <a:ext cx="270251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1409296" lon="18825194" rev="173182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1</a:t>
                    </a:r>
                    <a:endParaRPr lang="en-GB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1130284" y="3121083"/>
                    <a:ext cx="270251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1409296" lon="18825194" rev="173182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2</a:t>
                    </a:r>
                    <a:endParaRPr lang="en-GB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978230" y="3352757"/>
                    <a:ext cx="270251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1409296" lon="18825194" rev="173182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3</a:t>
                    </a:r>
                    <a:endParaRPr lang="en-GB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2741517" y="3593013"/>
                    <a:ext cx="270251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1409296" lon="18825194" rev="173182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4</a:t>
                    </a:r>
                    <a:endParaRPr lang="en-GB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513844" y="3746438"/>
                    <a:ext cx="270251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1409296" lon="18825194" rev="173182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5</a:t>
                    </a:r>
                    <a:endParaRPr lang="en-GB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5324448" y="3634357"/>
                    <a:ext cx="182038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47170" lon="2706401" rev="1032553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solidFill>
                          <a:srgbClr val="504652"/>
                        </a:solidFill>
                      </a:rPr>
                      <a:t>2</a:t>
                    </a:r>
                    <a:endParaRPr lang="en-GB" sz="1200" dirty="0">
                      <a:solidFill>
                        <a:srgbClr val="504652"/>
                      </a:solidFill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5988102" y="3448355"/>
                    <a:ext cx="270251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47170" lon="2706401" rev="1032553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solidFill>
                          <a:srgbClr val="504652"/>
                        </a:solidFill>
                      </a:rPr>
                      <a:t>3</a:t>
                    </a:r>
                    <a:endParaRPr lang="en-GB" sz="1200" dirty="0">
                      <a:solidFill>
                        <a:srgbClr val="504652"/>
                      </a:solidFill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813225" y="3214258"/>
                    <a:ext cx="270251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47170" lon="2706401" rev="1032553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504652"/>
                        </a:solidFill>
                      </a:rPr>
                      <a:t>4</a:t>
                    </a:r>
                    <a:endParaRPr lang="en-GB" sz="1200" dirty="0">
                      <a:solidFill>
                        <a:srgbClr val="504652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7594131" y="3014845"/>
                    <a:ext cx="270251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47170" lon="2706401" rev="1032553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504652"/>
                        </a:solidFill>
                      </a:rPr>
                      <a:t>5</a:t>
                    </a:r>
                    <a:endParaRPr lang="en-GB" sz="1200" dirty="0">
                      <a:solidFill>
                        <a:srgbClr val="504652"/>
                      </a:solidFill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8237735" y="2832819"/>
                    <a:ext cx="270251" cy="276999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47170" lon="2706401" rev="1032553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504652"/>
                        </a:solidFill>
                      </a:rPr>
                      <a:t>6</a:t>
                    </a:r>
                    <a:endParaRPr lang="en-GB" sz="1200" dirty="0">
                      <a:solidFill>
                        <a:srgbClr val="504652"/>
                      </a:solidFill>
                    </a:endParaRPr>
                  </a:p>
                </p:txBody>
              </p:sp>
            </p:grpSp>
          </p:grpSp>
          <p:sp>
            <p:nvSpPr>
              <p:cNvPr id="21" name="TextBox 20"/>
              <p:cNvSpPr txBox="1"/>
              <p:nvPr/>
            </p:nvSpPr>
            <p:spPr>
              <a:xfrm>
                <a:off x="2538092" y="3419826"/>
                <a:ext cx="475386" cy="276999"/>
              </a:xfrm>
              <a:prstGeom prst="rect">
                <a:avLst/>
              </a:prstGeom>
              <a:noFill/>
              <a:scene3d>
                <a:camera prst="orthographicFront">
                  <a:rot lat="21409296" lon="18825194" rev="173182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FF8789"/>
                    </a:solidFill>
                  </a:rPr>
                  <a:t>TN1</a:t>
                </a:r>
                <a:endParaRPr lang="en-GB" sz="1200" dirty="0">
                  <a:solidFill>
                    <a:srgbClr val="FF8789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064145" y="3177542"/>
                <a:ext cx="475386" cy="276999"/>
              </a:xfrm>
              <a:prstGeom prst="rect">
                <a:avLst/>
              </a:prstGeom>
              <a:noFill/>
              <a:scene3d>
                <a:camera prst="orthographicFront">
                  <a:rot lat="21409296" lon="18825194" rev="173182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FF8789"/>
                    </a:solidFill>
                  </a:rPr>
                  <a:t>TN2</a:t>
                </a:r>
                <a:endParaRPr lang="en-GB" sz="1200" dirty="0">
                  <a:solidFill>
                    <a:srgbClr val="FF8789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625092" y="2940729"/>
                <a:ext cx="475386" cy="276999"/>
              </a:xfrm>
              <a:prstGeom prst="rect">
                <a:avLst/>
              </a:prstGeom>
              <a:noFill/>
              <a:scene3d>
                <a:camera prst="orthographicFront">
                  <a:rot lat="21409296" lon="18825194" rev="173182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FF8789"/>
                    </a:solidFill>
                  </a:rPr>
                  <a:t>TN3</a:t>
                </a:r>
                <a:endParaRPr lang="en-GB" sz="1200" dirty="0">
                  <a:solidFill>
                    <a:srgbClr val="FF8789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724363" y="3617747"/>
                <a:ext cx="371251" cy="188636"/>
              </a:xfrm>
              <a:prstGeom prst="rect">
                <a:avLst/>
              </a:prstGeom>
              <a:noFill/>
              <a:scene3d>
                <a:camera prst="orthographicFront">
                  <a:rot lat="247170" lon="2706401" rev="1032553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WN1</a:t>
                </a:r>
                <a:endParaRPr lang="en-GB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195816" y="3455699"/>
                <a:ext cx="371251" cy="188636"/>
              </a:xfrm>
              <a:prstGeom prst="rect">
                <a:avLst/>
              </a:prstGeom>
              <a:noFill/>
              <a:scene3d>
                <a:camera prst="orthographicFront">
                  <a:rot lat="247170" lon="2706401" rev="1032553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WN2</a:t>
                </a:r>
                <a:endParaRPr lang="en-GB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688640" y="3211592"/>
                <a:ext cx="371251" cy="188636"/>
              </a:xfrm>
              <a:prstGeom prst="rect">
                <a:avLst/>
              </a:prstGeom>
              <a:noFill/>
              <a:scene3d>
                <a:camera prst="orthographicFront">
                  <a:rot lat="247170" lon="2706401" rev="1032553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accent6"/>
                    </a:solidFill>
                  </a:rPr>
                  <a:t>WN3</a:t>
                </a:r>
                <a:endParaRPr lang="en-GB" sz="12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367984" y="3691591"/>
                <a:ext cx="484027" cy="276999"/>
              </a:xfrm>
              <a:prstGeom prst="rect">
                <a:avLst/>
              </a:prstGeom>
              <a:noFill/>
              <a:scene3d>
                <a:camera prst="orthographicFront">
                  <a:rot lat="480439" lon="3146128" rev="130976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tx2"/>
                    </a:solidFill>
                  </a:rPr>
                  <a:t>EN2</a:t>
                </a:r>
                <a:endParaRPr lang="en-GB" sz="1200" dirty="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6765263" y="1302035"/>
            <a:ext cx="4918737" cy="2666232"/>
            <a:chOff x="20713819" y="8693629"/>
            <a:chExt cx="8573738" cy="5838707"/>
          </a:xfrm>
        </p:grpSpPr>
        <p:pic>
          <p:nvPicPr>
            <p:cNvPr id="88" name="Picture 87" descr="sparqlEx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82" b="52112"/>
            <a:stretch/>
          </p:blipFill>
          <p:spPr>
            <a:xfrm>
              <a:off x="20713820" y="8693629"/>
              <a:ext cx="8573737" cy="3276892"/>
            </a:xfrm>
            <a:prstGeom prst="rect">
              <a:avLst/>
            </a:prstGeom>
          </p:spPr>
        </p:pic>
        <p:pic>
          <p:nvPicPr>
            <p:cNvPr id="89" name="Picture 88" descr="sparqlGrapEx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" t="8349" r="33590" b="3314"/>
            <a:stretch/>
          </p:blipFill>
          <p:spPr>
            <a:xfrm>
              <a:off x="26090166" y="11885793"/>
              <a:ext cx="2909626" cy="2646543"/>
            </a:xfrm>
            <a:prstGeom prst="rect">
              <a:avLst/>
            </a:prstGeom>
          </p:spPr>
        </p:pic>
        <p:grpSp>
          <p:nvGrpSpPr>
            <p:cNvPr id="90" name="Group 89"/>
            <p:cNvGrpSpPr/>
            <p:nvPr/>
          </p:nvGrpSpPr>
          <p:grpSpPr>
            <a:xfrm>
              <a:off x="20713819" y="11944086"/>
              <a:ext cx="5376347" cy="2098737"/>
              <a:chOff x="20713820" y="11944087"/>
              <a:chExt cx="3748452" cy="1443431"/>
            </a:xfrm>
          </p:grpSpPr>
          <p:pic>
            <p:nvPicPr>
              <p:cNvPr id="91" name="Picture 90" descr="sparqlEx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213" r="63022"/>
              <a:stretch/>
            </p:blipFill>
            <p:spPr>
              <a:xfrm>
                <a:off x="20713820" y="11970521"/>
                <a:ext cx="2578183" cy="1415084"/>
              </a:xfrm>
              <a:prstGeom prst="rect">
                <a:avLst/>
              </a:prstGeom>
            </p:spPr>
          </p:pic>
          <p:pic>
            <p:nvPicPr>
              <p:cNvPr id="92" name="Picture 91" descr="sparqlEx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135" t="71657"/>
              <a:stretch/>
            </p:blipFill>
            <p:spPr>
              <a:xfrm>
                <a:off x="23286408" y="11944087"/>
                <a:ext cx="1175864" cy="1443431"/>
              </a:xfrm>
              <a:prstGeom prst="rect">
                <a:avLst/>
              </a:prstGeom>
            </p:spPr>
          </p:pic>
        </p:grpSp>
      </p:grpSp>
      <p:sp>
        <p:nvSpPr>
          <p:cNvPr id="93" name="Content Placeholder 2"/>
          <p:cNvSpPr>
            <a:spLocks noGrp="1"/>
          </p:cNvSpPr>
          <p:nvPr>
            <p:ph idx="1"/>
          </p:nvPr>
        </p:nvSpPr>
        <p:spPr>
          <a:xfrm>
            <a:off x="6533592" y="4537260"/>
            <a:ext cx="5323809" cy="1725262"/>
          </a:xfrm>
        </p:spPr>
        <p:txBody>
          <a:bodyPr/>
          <a:lstStyle/>
          <a:p>
            <a:r>
              <a:rPr lang="en-GB" sz="1800" dirty="0"/>
              <a:t>"if node TN1 is disrupted, what segments of the water, transport and electricity infrastructure networks are affected</a:t>
            </a:r>
            <a:r>
              <a:rPr lang="en-GB" sz="1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0494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75456"/>
          </a:xfrm>
        </p:spPr>
        <p:txBody>
          <a:bodyPr/>
          <a:lstStyle/>
          <a:p>
            <a:r>
              <a:rPr lang="en-GB" dirty="0" smtClean="0"/>
              <a:t>Summary and Further works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8" name="Picture 7" descr="JPS_qu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18" y="1803270"/>
            <a:ext cx="5705782" cy="425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154" y="1415470"/>
            <a:ext cx="521505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sz="2000" dirty="0"/>
              <a:t>An initial design of ontologies in knowledge module</a:t>
            </a:r>
            <a:r>
              <a:rPr lang="en-SG" sz="2000" dirty="0" smtClean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sz="2000" dirty="0" smtClean="0"/>
              <a:t>The </a:t>
            </a:r>
            <a:r>
              <a:rPr lang="en-SG" sz="2000" dirty="0"/>
              <a:t>ontology framework can be easily extended to incorporate new features of the systems, thus it is adaptive to the future scenarios</a:t>
            </a:r>
            <a:r>
              <a:rPr lang="en-SG" sz="2000" dirty="0" smtClean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sz="2000" dirty="0" smtClean="0"/>
              <a:t>Further works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dirty="0"/>
              <a:t>A handy tool to generate ontology-based knowledge model for the infrastructure systems from the existing databases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dirty="0" smtClean="0"/>
              <a:t>An </a:t>
            </a:r>
            <a:r>
              <a:rPr lang="en-SG" dirty="0"/>
              <a:t>ontology-driven information systems (ODIS) based on the established knowledge model. </a:t>
            </a:r>
          </a:p>
        </p:txBody>
      </p:sp>
    </p:spTree>
    <p:extLst>
      <p:ext uri="{BB962C8B-B14F-4D97-AF65-F5344CB8AC3E}">
        <p14:creationId xmlns:p14="http://schemas.microsoft.com/office/powerpoint/2010/main" val="23621044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45" y="2662239"/>
            <a:ext cx="11130845" cy="877886"/>
          </a:xfrm>
        </p:spPr>
        <p:txBody>
          <a:bodyPr/>
          <a:lstStyle/>
          <a:p>
            <a:pPr algn="ctr"/>
            <a:r>
              <a:rPr lang="en-GB" sz="3200" dirty="0" smtClean="0"/>
              <a:t>Thank you</a:t>
            </a:r>
            <a:br>
              <a:rPr lang="en-GB" sz="3200" dirty="0" smtClean="0"/>
            </a:br>
            <a:r>
              <a:rPr lang="en-GB" sz="3200" dirty="0" smtClean="0"/>
              <a:t>Q &amp; A</a:t>
            </a:r>
            <a:endParaRPr lang="en-GB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6630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</a:p>
          <a:p>
            <a:r>
              <a:rPr lang="en-GB" dirty="0" smtClean="0"/>
              <a:t>Project structure</a:t>
            </a:r>
          </a:p>
          <a:p>
            <a:r>
              <a:rPr lang="en-GB" dirty="0" smtClean="0"/>
              <a:t>Methodology</a:t>
            </a:r>
          </a:p>
          <a:p>
            <a:r>
              <a:rPr lang="en-GB" dirty="0" smtClean="0"/>
              <a:t>Knowledge module</a:t>
            </a:r>
          </a:p>
          <a:p>
            <a:r>
              <a:rPr lang="en-GB" dirty="0" smtClean="0"/>
              <a:t>Implementation</a:t>
            </a:r>
          </a:p>
          <a:p>
            <a:r>
              <a:rPr lang="en-GB" dirty="0" smtClean="0"/>
              <a:t>Summary and further works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5539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36676"/>
          </a:xfrm>
        </p:spPr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799" y="1766655"/>
            <a:ext cx="6178603" cy="44674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 smtClean="0"/>
              <a:t>Interdependencies </a:t>
            </a:r>
            <a:r>
              <a:rPr lang="en-US" sz="1800" dirty="0"/>
              <a:t>among </a:t>
            </a:r>
            <a:r>
              <a:rPr lang="en-US" sz="1800" dirty="0" smtClean="0"/>
              <a:t>infrastructure systems </a:t>
            </a:r>
            <a:r>
              <a:rPr lang="en-US" sz="1800" dirty="0"/>
              <a:t>made the system vulnerable to cascading failures, thus amplifying the impact of the initial failures into catastrophic </a:t>
            </a:r>
            <a:r>
              <a:rPr lang="en-US" sz="1800" dirty="0" smtClean="0"/>
              <a:t>proportions. 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U</a:t>
            </a:r>
            <a:r>
              <a:rPr lang="en-US" sz="1800" dirty="0" smtClean="0"/>
              <a:t>rbanization </a:t>
            </a:r>
            <a:r>
              <a:rPr lang="en-US" sz="1800" dirty="0"/>
              <a:t>has increased the complexity of the </a:t>
            </a:r>
            <a:r>
              <a:rPr lang="en-US" sz="1800" dirty="0" smtClean="0"/>
              <a:t>infrastructure systems. 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 smtClean="0"/>
              <a:t>An </a:t>
            </a:r>
            <a:r>
              <a:rPr lang="en-US" sz="1800" dirty="0"/>
              <a:t>evolving understanding of the interdependencies among </a:t>
            </a:r>
            <a:r>
              <a:rPr lang="en-US" sz="1800" dirty="0" smtClean="0"/>
              <a:t>infrastructure systems. </a:t>
            </a:r>
          </a:p>
          <a:p>
            <a:pPr>
              <a:spcAft>
                <a:spcPts val="600"/>
              </a:spcAft>
            </a:pPr>
            <a:r>
              <a:rPr lang="en-US" sz="1800" dirty="0" smtClean="0"/>
              <a:t>Existing works mainly focus </a:t>
            </a:r>
            <a:r>
              <a:rPr lang="en-US" sz="1800" dirty="0"/>
              <a:t>on the flow </a:t>
            </a:r>
            <a:r>
              <a:rPr lang="en-US" sz="1800" dirty="0" smtClean="0"/>
              <a:t>interdependencies. 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 smtClean="0"/>
              <a:t>Information of interdependencies and </a:t>
            </a:r>
            <a:r>
              <a:rPr lang="en-US" sz="1800" dirty="0"/>
              <a:t>solutions have difficult to be represented in the information systems. </a:t>
            </a:r>
          </a:p>
          <a:p>
            <a:pPr>
              <a:spcAft>
                <a:spcPts val="600"/>
              </a:spcAft>
            </a:pPr>
            <a:endParaRPr 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553" y="1017583"/>
            <a:ext cx="3400442" cy="2269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83" y="3286789"/>
            <a:ext cx="4015941" cy="29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719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430031"/>
          </a:xfrm>
        </p:spPr>
        <p:txBody>
          <a:bodyPr/>
          <a:lstStyle/>
          <a:p>
            <a:r>
              <a:rPr lang="en-GB" dirty="0" smtClean="0"/>
              <a:t>Project structure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7" name="Picture 6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60" y="729009"/>
            <a:ext cx="6797991" cy="54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296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667801"/>
          </a:xfrm>
        </p:spPr>
        <p:txBody>
          <a:bodyPr/>
          <a:lstStyle/>
          <a:p>
            <a:r>
              <a:rPr lang="en-GB" dirty="0" smtClean="0"/>
              <a:t>Methodology--Ontology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1" y="1571626"/>
            <a:ext cx="5762963" cy="1559860"/>
          </a:xfrm>
        </p:spPr>
        <p:txBody>
          <a:bodyPr/>
          <a:lstStyle/>
          <a:p>
            <a:r>
              <a:rPr lang="en-GB" sz="2000" dirty="0" smtClean="0"/>
              <a:t>What is Ontology?</a:t>
            </a:r>
          </a:p>
          <a:p>
            <a:pPr lvl="1"/>
            <a:r>
              <a:rPr lang="en-GB" b="1" dirty="0"/>
              <a:t>Ontology = high quality controlled structured vocabularies for the annotation (description, tagging) of data, images, documents</a:t>
            </a:r>
            <a:r>
              <a:rPr lang="is-IS" b="1" dirty="0"/>
              <a:t>…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867277"/>
              </p:ext>
            </p:extLst>
          </p:nvPr>
        </p:nvGraphicFramePr>
        <p:xfrm>
          <a:off x="553155" y="3334761"/>
          <a:ext cx="6136025" cy="2895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67732"/>
                <a:gridCol w="2590106"/>
                <a:gridCol w="2378187"/>
              </a:tblGrid>
              <a:tr h="320367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Ontology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Database</a:t>
                      </a:r>
                      <a:r>
                        <a:rPr lang="en-GB" sz="1600" baseline="0" dirty="0" smtClean="0"/>
                        <a:t> schema</a:t>
                      </a:r>
                      <a:endParaRPr lang="en-GB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37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Focus</a:t>
                      </a:r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Meaning </a:t>
                      </a:r>
                    </a:p>
                    <a:p>
                      <a:r>
                        <a:rPr lang="en-GB" sz="1600" dirty="0" smtClean="0"/>
                        <a:t>Shared understanding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Data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53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Purposes</a:t>
                      </a:r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Communication, search,</a:t>
                      </a:r>
                      <a:r>
                        <a:rPr lang="en-GB" sz="1600" baseline="0" dirty="0" smtClean="0"/>
                        <a:t> interoperability</a:t>
                      </a:r>
                      <a:r>
                        <a:rPr lang="is-IS" sz="1600" baseline="0" dirty="0" smtClean="0"/>
                        <a:t>…</a:t>
                      </a:r>
                      <a:endParaRPr lang="en-GB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Structure instances for</a:t>
                      </a:r>
                      <a:r>
                        <a:rPr lang="en-GB" sz="1600" baseline="0" dirty="0" smtClean="0"/>
                        <a:t> efficient storage and querying.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367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Instances</a:t>
                      </a:r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Optional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Central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53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Processing Engines</a:t>
                      </a:r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Theorem </a:t>
                      </a:r>
                      <a:r>
                        <a:rPr lang="en-GB" sz="1600" dirty="0" err="1" smtClean="0"/>
                        <a:t>provers</a:t>
                      </a:r>
                      <a:r>
                        <a:rPr lang="en-GB" sz="1600" baseline="0" dirty="0" smtClean="0"/>
                        <a:t> (infer new information, ensure consistency)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SQL Engines (querying, view, data integrity)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181" y="1407935"/>
            <a:ext cx="5303942" cy="21840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57352" y="3729891"/>
            <a:ext cx="483577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is-IS" sz="2000" dirty="0"/>
              <a:t>Roles of ontology: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A common vocabulary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Data sturcture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Explication of what is left implicit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Semantic interoperability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Explication of design rationale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Systematization of knowledge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Meta-model function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Theory of content</a:t>
            </a:r>
          </a:p>
        </p:txBody>
      </p:sp>
    </p:spTree>
    <p:extLst>
      <p:ext uri="{BB962C8B-B14F-4D97-AF65-F5344CB8AC3E}">
        <p14:creationId xmlns:p14="http://schemas.microsoft.com/office/powerpoint/2010/main" val="40958223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grpSp>
        <p:nvGrpSpPr>
          <p:cNvPr id="15" name="Group 14"/>
          <p:cNvGrpSpPr/>
          <p:nvPr/>
        </p:nvGrpSpPr>
        <p:grpSpPr>
          <a:xfrm>
            <a:off x="282952" y="2918982"/>
            <a:ext cx="5853643" cy="3454790"/>
            <a:chOff x="6217120" y="1500843"/>
            <a:chExt cx="5284681" cy="40107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7120" y="1524000"/>
              <a:ext cx="1443457" cy="146232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237251" y="1500843"/>
              <a:ext cx="4264550" cy="4010795"/>
              <a:chOff x="7237251" y="1500843"/>
              <a:chExt cx="4264550" cy="401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t="20190"/>
              <a:stretch/>
            </p:blipFill>
            <p:spPr>
              <a:xfrm>
                <a:off x="9558701" y="1808620"/>
                <a:ext cx="1943100" cy="112508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237251" y="1500843"/>
                <a:ext cx="1032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solidFill>
                      <a:schemeClr val="accent2">
                        <a:lumMod val="10000"/>
                      </a:schemeClr>
                    </a:solidFill>
                  </a:rPr>
                  <a:t>Real world</a:t>
                </a:r>
                <a:endParaRPr lang="en-GB" sz="1400" dirty="0">
                  <a:solidFill>
                    <a:schemeClr val="accent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>
              <a:xfrm>
                <a:off x="8043199" y="2190000"/>
                <a:ext cx="1515502" cy="276803"/>
              </a:xfrm>
              <a:prstGeom prst="rightArrow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  <a:effectLst>
                <a:outerShdw blurRad="127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 smtClean="0">
                    <a:ln w="1905"/>
                    <a:solidFill>
                      <a:schemeClr val="tx2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Futura BdCn BT" pitchFamily="34" charset="0"/>
                  </a:rPr>
                  <a:t>Formalization</a:t>
                </a:r>
                <a:endParaRPr lang="en-GB" sz="12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tx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Futura BdCn BT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550682" y="1500843"/>
                <a:ext cx="16119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solidFill>
                      <a:schemeClr val="accent2">
                        <a:lumMod val="10000"/>
                      </a:schemeClr>
                    </a:solidFill>
                  </a:rPr>
                  <a:t>Conceptualization</a:t>
                </a:r>
                <a:endParaRPr lang="en-GB" sz="1400" dirty="0">
                  <a:solidFill>
                    <a:schemeClr val="accent2">
                      <a:lumMod val="10000"/>
                    </a:schemeClr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0577" y="3860241"/>
                <a:ext cx="2766626" cy="1651397"/>
              </a:xfrm>
              <a:prstGeom prst="rect">
                <a:avLst/>
              </a:prstGeom>
            </p:spPr>
          </p:pic>
          <p:sp>
            <p:nvSpPr>
              <p:cNvPr id="17" name="Bent-Up Arrow 16"/>
              <p:cNvSpPr/>
              <p:nvPr/>
            </p:nvSpPr>
            <p:spPr>
              <a:xfrm rot="16200000" flipH="1">
                <a:off x="9891785" y="3521745"/>
                <a:ext cx="1747808" cy="676971"/>
              </a:xfrm>
              <a:prstGeom prst="bentUpArrow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  <a:effectLst>
                <a:outerShdw blurRad="127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 smtClean="0">
                    <a:ln w="1905"/>
                    <a:solidFill>
                      <a:schemeClr val="tx2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Futura BdCn BT" pitchFamily="34" charset="0"/>
                  </a:rPr>
                  <a:t>Transformation</a:t>
                </a:r>
                <a:endParaRPr lang="en-GB" sz="1200" b="1" dirty="0">
                  <a:ln w="1905"/>
                  <a:solidFill>
                    <a:schemeClr val="tx2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Futura BdCn BT" pitchFamily="34" charset="0"/>
                </a:endParaRPr>
              </a:p>
            </p:txBody>
          </p:sp>
        </p:grp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96731"/>
          </a:xfrm>
        </p:spPr>
        <p:txBody>
          <a:bodyPr/>
          <a:lstStyle/>
          <a:p>
            <a:r>
              <a:rPr lang="en-GB" dirty="0" smtClean="0"/>
              <a:t>Method--Ontology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282953" y="1378072"/>
            <a:ext cx="53883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is-IS" sz="2000" dirty="0" smtClean="0"/>
              <a:t>What </a:t>
            </a:r>
            <a:r>
              <a:rPr lang="is-IS" sz="2000" dirty="0"/>
              <a:t>categories are?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is-IS" sz="2000" dirty="0"/>
              <a:t>How they are specified?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is-IS" sz="2000" dirty="0"/>
              <a:t>How they are related to each other</a:t>
            </a:r>
            <a:r>
              <a:rPr lang="is-IS" sz="2000" dirty="0" smtClean="0"/>
              <a:t>?</a:t>
            </a:r>
            <a:endParaRPr lang="is-IS" sz="2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7172633" y="1349496"/>
            <a:ext cx="4167521" cy="4613025"/>
            <a:chOff x="7098856" y="1090930"/>
            <a:chExt cx="4103008" cy="4581249"/>
          </a:xfrm>
        </p:grpSpPr>
        <p:sp>
          <p:nvSpPr>
            <p:cNvPr id="22" name="Process 21"/>
            <p:cNvSpPr/>
            <p:nvPr/>
          </p:nvSpPr>
          <p:spPr>
            <a:xfrm>
              <a:off x="7098856" y="1090930"/>
              <a:ext cx="4103008" cy="1872491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 smtClean="0">
                  <a:solidFill>
                    <a:schemeClr val="tx2"/>
                  </a:solidFill>
                  <a:latin typeface="Futura BdCn BT" pitchFamily="34" charset="0"/>
                </a:rPr>
                <a:t>Creation of Ontologies</a:t>
              </a:r>
              <a:endParaRPr lang="en-GB" dirty="0">
                <a:solidFill>
                  <a:schemeClr val="tx2"/>
                </a:solidFill>
                <a:latin typeface="Futura BdCn BT" pitchFamily="34" charset="0"/>
              </a:endParaRPr>
            </a:p>
          </p:txBody>
        </p:sp>
        <p:sp>
          <p:nvSpPr>
            <p:cNvPr id="23" name="Process 22"/>
            <p:cNvSpPr/>
            <p:nvPr/>
          </p:nvSpPr>
          <p:spPr>
            <a:xfrm>
              <a:off x="7098856" y="3799688"/>
              <a:ext cx="4103008" cy="1872491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 smtClean="0">
                  <a:solidFill>
                    <a:srgbClr val="006AB3"/>
                  </a:solidFill>
                  <a:latin typeface="Futura BdCn BT" pitchFamily="34" charset="0"/>
                </a:rPr>
                <a:t>Use of Ontologies</a:t>
              </a:r>
              <a:endParaRPr lang="en-GB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9091845" y="2963421"/>
              <a:ext cx="284931" cy="836267"/>
            </a:xfrm>
            <a:prstGeom prst="downArrow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Futura BdCn BT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69481" y="1532141"/>
              <a:ext cx="376684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/>
                <a:buChar char="•"/>
              </a:pPr>
              <a:r>
                <a:rPr lang="en-GB" sz="1400" dirty="0" smtClean="0"/>
                <a:t>Ontologies </a:t>
              </a:r>
              <a:r>
                <a:rPr lang="en-GB" sz="1400" b="1" dirty="0" smtClean="0"/>
                <a:t>OF</a:t>
              </a:r>
              <a:r>
                <a:rPr lang="en-GB" sz="1400" dirty="0" smtClean="0"/>
                <a:t> information system: to create description of the different aspects of real world.</a:t>
              </a:r>
            </a:p>
            <a:p>
              <a:pPr marL="171450" indent="-171450" algn="just">
                <a:buFont typeface="Arial"/>
                <a:buChar char="•"/>
              </a:pPr>
              <a:r>
                <a:rPr lang="en-GB" sz="1400" dirty="0" smtClean="0"/>
                <a:t>Ontologies </a:t>
              </a:r>
              <a:r>
                <a:rPr lang="en-GB" sz="1400" b="1" dirty="0" smtClean="0"/>
                <a:t>FOR </a:t>
              </a:r>
              <a:r>
                <a:rPr lang="en-GB" sz="1400" dirty="0" smtClean="0"/>
                <a:t>information system: to generate or validate information system components.</a:t>
              </a:r>
              <a:endParaRPr lang="en-GB" sz="1400" dirty="0"/>
            </a:p>
          </p:txBody>
        </p:sp>
        <p:sp>
          <p:nvSpPr>
            <p:cNvPr id="26" name="Process 25"/>
            <p:cNvSpPr/>
            <p:nvPr/>
          </p:nvSpPr>
          <p:spPr>
            <a:xfrm>
              <a:off x="7269481" y="4270094"/>
              <a:ext cx="1594086" cy="480335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Ontologies </a:t>
              </a:r>
              <a:r>
                <a:rPr lang="en-GB" sz="1200" b="1" dirty="0" smtClean="0">
                  <a:solidFill>
                    <a:srgbClr val="006AB3"/>
                  </a:solidFill>
                  <a:latin typeface="Futura BdCn BT" pitchFamily="34" charset="0"/>
                </a:rPr>
                <a:t>OF</a:t>
              </a:r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 information system</a:t>
              </a:r>
              <a:endParaRPr lang="en-GB" sz="1200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sp>
          <p:nvSpPr>
            <p:cNvPr id="27" name="Process 26"/>
            <p:cNvSpPr/>
            <p:nvPr/>
          </p:nvSpPr>
          <p:spPr>
            <a:xfrm>
              <a:off x="7269481" y="4984241"/>
              <a:ext cx="1594086" cy="480335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Ontologies </a:t>
              </a:r>
              <a:r>
                <a:rPr lang="en-GB" sz="1200" b="1" dirty="0" smtClean="0">
                  <a:solidFill>
                    <a:srgbClr val="006AB3"/>
                  </a:solidFill>
                  <a:latin typeface="Futura BdCn BT" pitchFamily="34" charset="0"/>
                </a:rPr>
                <a:t>FOR </a:t>
              </a:r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information system</a:t>
              </a:r>
              <a:endParaRPr lang="en-GB" sz="1200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sp>
          <p:nvSpPr>
            <p:cNvPr id="28" name="Process 27"/>
            <p:cNvSpPr/>
            <p:nvPr/>
          </p:nvSpPr>
          <p:spPr>
            <a:xfrm>
              <a:off x="9442236" y="4270094"/>
              <a:ext cx="1594086" cy="480335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Support the creation of modelling tools</a:t>
              </a:r>
              <a:endParaRPr lang="en-GB" sz="1200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sp>
          <p:nvSpPr>
            <p:cNvPr id="29" name="Process 28"/>
            <p:cNvSpPr/>
            <p:nvPr/>
          </p:nvSpPr>
          <p:spPr>
            <a:xfrm>
              <a:off x="9442236" y="4941250"/>
              <a:ext cx="1594086" cy="566317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Support the creation of ontology-driven information systems</a:t>
              </a:r>
              <a:endParaRPr lang="en-GB" sz="1200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cxnSp>
          <p:nvCxnSpPr>
            <p:cNvPr id="30" name="Straight Arrow Connector 29"/>
            <p:cNvCxnSpPr>
              <a:stCxn id="26" idx="3"/>
              <a:endCxn id="28" idx="1"/>
            </p:cNvCxnSpPr>
            <p:nvPr/>
          </p:nvCxnSpPr>
          <p:spPr>
            <a:xfrm>
              <a:off x="8863567" y="4510262"/>
              <a:ext cx="5786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7" idx="3"/>
              <a:endCxn id="29" idx="1"/>
            </p:cNvCxnSpPr>
            <p:nvPr/>
          </p:nvCxnSpPr>
          <p:spPr>
            <a:xfrm>
              <a:off x="8863567" y="5224409"/>
              <a:ext cx="5786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46442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391251"/>
          </a:xfrm>
        </p:spPr>
        <p:txBody>
          <a:bodyPr/>
          <a:lstStyle/>
          <a:p>
            <a:r>
              <a:rPr lang="en-US" dirty="0"/>
              <a:t>Knowledge </a:t>
            </a:r>
            <a:r>
              <a:rPr lang="en-US" dirty="0" smtClean="0"/>
              <a:t>module—Creation of ontology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58" y="1238768"/>
            <a:ext cx="5746376" cy="491755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 smtClean="0"/>
              <a:t>Issues</a:t>
            </a:r>
          </a:p>
          <a:p>
            <a:pPr lvl="1">
              <a:spcBef>
                <a:spcPts val="600"/>
              </a:spcBef>
            </a:pPr>
            <a:r>
              <a:rPr lang="en-US" sz="1400" dirty="0" smtClean="0"/>
              <a:t>The </a:t>
            </a:r>
            <a:r>
              <a:rPr lang="en-US" sz="1400" dirty="0"/>
              <a:t>lack of models for non-flow interdependencies, especially spatial and logical interdependencies </a:t>
            </a:r>
          </a:p>
          <a:p>
            <a:pPr lvl="1">
              <a:spcBef>
                <a:spcPts val="600"/>
              </a:spcBef>
            </a:pPr>
            <a:r>
              <a:rPr lang="en-US" sz="1400" dirty="0" smtClean="0"/>
              <a:t>The </a:t>
            </a:r>
            <a:r>
              <a:rPr lang="en-US" sz="1400" dirty="0"/>
              <a:t>lack of a comprehensive framework to model and simulate all types of interdependencies. </a:t>
            </a:r>
            <a:endParaRPr lang="en-US" sz="1400" dirty="0" smtClean="0"/>
          </a:p>
          <a:p>
            <a:pPr>
              <a:spcBef>
                <a:spcPts val="600"/>
              </a:spcBef>
            </a:pPr>
            <a:r>
              <a:rPr lang="en-US" sz="1800" dirty="0" smtClean="0"/>
              <a:t>An </a:t>
            </a:r>
            <a:r>
              <a:rPr lang="en-US" sz="1800" dirty="0"/>
              <a:t>ontology-based approach </a:t>
            </a:r>
            <a:endParaRPr lang="en-US" sz="1800" dirty="0" smtClean="0"/>
          </a:p>
          <a:p>
            <a:pPr lvl="1">
              <a:spcBef>
                <a:spcPts val="600"/>
              </a:spcBef>
            </a:pPr>
            <a:r>
              <a:rPr lang="en-US" sz="1400" dirty="0" smtClean="0"/>
              <a:t>To </a:t>
            </a:r>
            <a:r>
              <a:rPr lang="en-US" sz="1400" dirty="0"/>
              <a:t>model CIs with their properties and interaction within an CI component </a:t>
            </a:r>
            <a:endParaRPr lang="en-US" sz="1400" dirty="0" smtClean="0"/>
          </a:p>
          <a:p>
            <a:pPr lvl="1">
              <a:spcBef>
                <a:spcPts val="600"/>
              </a:spcBef>
            </a:pPr>
            <a:r>
              <a:rPr lang="en-US" sz="1400" dirty="0" smtClean="0"/>
              <a:t>Modeling of interdependencies </a:t>
            </a:r>
            <a:r>
              <a:rPr lang="en-US" sz="1400" dirty="0"/>
              <a:t>among systems</a:t>
            </a:r>
            <a:r>
              <a:rPr lang="en-US" sz="1200" dirty="0" smtClean="0"/>
              <a:t>.</a:t>
            </a:r>
          </a:p>
          <a:p>
            <a:pPr lvl="1">
              <a:spcBef>
                <a:spcPts val="600"/>
              </a:spcBef>
            </a:pPr>
            <a:r>
              <a:rPr lang="en-US" sz="1400" dirty="0" smtClean="0"/>
              <a:t>Separating </a:t>
            </a:r>
            <a:r>
              <a:rPr lang="en-US" sz="1400" dirty="0"/>
              <a:t>ontologies is to emphasize the detection of </a:t>
            </a:r>
            <a:r>
              <a:rPr lang="en-US" sz="1400" dirty="0" err="1"/>
              <a:t>spatio</a:t>
            </a:r>
            <a:r>
              <a:rPr lang="en-US" sz="1400" dirty="0"/>
              <a:t>-temporal configurations of geographic phenomena, and reuse elements of the same </a:t>
            </a:r>
            <a:r>
              <a:rPr lang="en-US" sz="1400" dirty="0" smtClean="0"/>
              <a:t>ontology </a:t>
            </a:r>
            <a:r>
              <a:rPr lang="en-US" sz="1400" dirty="0"/>
              <a:t>in </a:t>
            </a:r>
            <a:r>
              <a:rPr lang="en-US" sz="1400" dirty="0" smtClean="0"/>
              <a:t>different </a:t>
            </a:r>
            <a:r>
              <a:rPr lang="en-US" sz="1400" dirty="0"/>
              <a:t>applications. </a:t>
            </a:r>
          </a:p>
          <a:p>
            <a:r>
              <a:rPr lang="en-GB" sz="1800" dirty="0"/>
              <a:t>Logical </a:t>
            </a:r>
            <a:r>
              <a:rPr lang="en-GB" sz="1800" dirty="0" smtClean="0"/>
              <a:t>universe provides </a:t>
            </a:r>
            <a:r>
              <a:rPr lang="en-GB" sz="1800" dirty="0"/>
              <a:t>explicit ontologies formalising </a:t>
            </a:r>
            <a:r>
              <a:rPr lang="en-GB" sz="1800" dirty="0" smtClean="0"/>
              <a:t>the human cognition. </a:t>
            </a:r>
            <a:endParaRPr lang="en-GB" sz="1800" dirty="0"/>
          </a:p>
          <a:p>
            <a:r>
              <a:rPr lang="en-GB" sz="1800" dirty="0" smtClean="0"/>
              <a:t>Representation universe deals </a:t>
            </a:r>
            <a:r>
              <a:rPr lang="en-GB" sz="1800" dirty="0"/>
              <a:t>with the </a:t>
            </a:r>
            <a:r>
              <a:rPr lang="en-GB" sz="1800" dirty="0" smtClean="0"/>
              <a:t>description </a:t>
            </a:r>
            <a:r>
              <a:rPr lang="en-GB" sz="1800" dirty="0"/>
              <a:t>of </a:t>
            </a:r>
            <a:r>
              <a:rPr lang="en-GB" sz="1800" dirty="0" smtClean="0"/>
              <a:t>objects from </a:t>
            </a:r>
            <a:r>
              <a:rPr lang="en-GB" sz="1800" dirty="0"/>
              <a:t>the </a:t>
            </a:r>
            <a:r>
              <a:rPr lang="en-GB" sz="1800" dirty="0" smtClean="0"/>
              <a:t>logical universe.</a:t>
            </a:r>
            <a:endParaRPr lang="en-GB" sz="1800" dirty="0"/>
          </a:p>
          <a:p>
            <a:pPr marL="0" indent="0">
              <a:spcBef>
                <a:spcPts val="600"/>
              </a:spcBef>
              <a:buNone/>
            </a:pPr>
            <a:endParaRPr lang="en-US" sz="1600" dirty="0"/>
          </a:p>
          <a:p>
            <a:pPr lvl="1">
              <a:spcBef>
                <a:spcPts val="600"/>
              </a:spcBef>
            </a:pP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Picture 6" descr="ontoFram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76" y="1238768"/>
            <a:ext cx="5679225" cy="196239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558" y="4458216"/>
            <a:ext cx="11272442" cy="2199530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20000"/>
                  <a:lumOff val="80000"/>
                </a:schemeClr>
              </a:buClr>
              <a:buFont typeface="Wingdings" pitchFamily="2" charset="2"/>
              <a:buChar char="§"/>
              <a:defRPr lang="en-US" sz="24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Wingdings" pitchFamily="2" charset="2"/>
              <a:buChar char="§"/>
              <a:defRPr lang="en-US" sz="20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4pPr>
            <a:lvl5pPr marL="1252538" indent="-1746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de-DE" sz="1600" kern="1200" dirty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GB" sz="2000" dirty="0"/>
          </a:p>
        </p:txBody>
      </p:sp>
      <p:sp>
        <p:nvSpPr>
          <p:cNvPr id="9" name="Content Placeholder 10"/>
          <p:cNvSpPr txBox="1">
            <a:spLocks/>
          </p:cNvSpPr>
          <p:nvPr/>
        </p:nvSpPr>
        <p:spPr>
          <a:xfrm>
            <a:off x="411559" y="5545539"/>
            <a:ext cx="5746376" cy="928372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20000"/>
                  <a:lumOff val="80000"/>
                </a:schemeClr>
              </a:buClr>
              <a:buFont typeface="Wingdings" pitchFamily="2" charset="2"/>
              <a:buChar char="§"/>
              <a:defRPr lang="en-US" sz="24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Wingdings" pitchFamily="2" charset="2"/>
              <a:buChar char="§"/>
              <a:defRPr lang="en-US" sz="20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4pPr>
            <a:lvl5pPr marL="1252538" indent="-1746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de-DE" sz="1600" kern="1200" dirty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47" y="3267347"/>
            <a:ext cx="4936653" cy="31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99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65761"/>
          </a:xfrm>
        </p:spPr>
        <p:txBody>
          <a:bodyPr/>
          <a:lstStyle/>
          <a:p>
            <a:r>
              <a:rPr lang="en-US" dirty="0"/>
              <a:t>Knowledge module—Creation of ontology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2" y="1531810"/>
            <a:ext cx="6606380" cy="4702300"/>
          </a:xfrm>
        </p:spPr>
        <p:txBody>
          <a:bodyPr/>
          <a:lstStyle/>
          <a:p>
            <a:r>
              <a:rPr lang="en-GB" sz="2000" dirty="0" smtClean="0"/>
              <a:t>Components of ontology</a:t>
            </a:r>
          </a:p>
          <a:p>
            <a:pPr lvl="1"/>
            <a:r>
              <a:rPr lang="en-GB" sz="1800" dirty="0" smtClean="0"/>
              <a:t>Concept</a:t>
            </a:r>
            <a:r>
              <a:rPr lang="en-GB" sz="1800" dirty="0"/>
              <a:t>: definition of the terms</a:t>
            </a:r>
          </a:p>
          <a:p>
            <a:pPr lvl="1"/>
            <a:r>
              <a:rPr lang="en-GB" sz="1800" dirty="0"/>
              <a:t>Relations: is-a, is-part-of, etc.</a:t>
            </a:r>
          </a:p>
          <a:p>
            <a:pPr lvl="1"/>
            <a:r>
              <a:rPr lang="en-GB" sz="1800" dirty="0"/>
              <a:t>Axioms: constraints or rules</a:t>
            </a:r>
          </a:p>
          <a:p>
            <a:pPr lvl="1"/>
            <a:r>
              <a:rPr lang="en-GB" sz="1800" dirty="0"/>
              <a:t>Instances: real “things”</a:t>
            </a:r>
          </a:p>
          <a:p>
            <a:r>
              <a:rPr lang="en-GB" sz="2000" dirty="0"/>
              <a:t>Critical infrastructure ontology defines attributes and relationships of infrastructure components. </a:t>
            </a:r>
          </a:p>
          <a:p>
            <a:r>
              <a:rPr lang="en-GB" sz="2000" dirty="0"/>
              <a:t>Interdependencies ontology defines different types of interdependencies and relationship between them.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432" y="1318013"/>
            <a:ext cx="4027369" cy="2422883"/>
          </a:xfrm>
          <a:prstGeom prst="rect">
            <a:avLst/>
          </a:prstGeom>
        </p:spPr>
      </p:pic>
      <p:pic>
        <p:nvPicPr>
          <p:cNvPr id="9" name="Picture 8" descr="ontoTransRe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16" y="3811923"/>
            <a:ext cx="4556884" cy="2630980"/>
          </a:xfrm>
          <a:prstGeom prst="rect">
            <a:avLst/>
          </a:prstGeom>
        </p:spPr>
      </p:pic>
      <p:pic>
        <p:nvPicPr>
          <p:cNvPr id="10" name="Picture 9" descr="cicom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5" y="4851594"/>
            <a:ext cx="4940540" cy="13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86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oAre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08" y="4417967"/>
            <a:ext cx="4803376" cy="1955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26981"/>
          </a:xfrm>
        </p:spPr>
        <p:txBody>
          <a:bodyPr/>
          <a:lstStyle/>
          <a:p>
            <a:r>
              <a:rPr lang="en-US" dirty="0"/>
              <a:t>Knowledge module—Creation of ontology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13/12/17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Content Placeholder 10"/>
          <p:cNvSpPr txBox="1">
            <a:spLocks/>
          </p:cNvSpPr>
          <p:nvPr/>
        </p:nvSpPr>
        <p:spPr>
          <a:xfrm>
            <a:off x="411557" y="1299131"/>
            <a:ext cx="6587921" cy="3009871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20000"/>
                  <a:lumOff val="80000"/>
                </a:schemeClr>
              </a:buClr>
              <a:buFont typeface="Wingdings" pitchFamily="2" charset="2"/>
              <a:buChar char="§"/>
              <a:defRPr lang="en-US" sz="24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Wingdings" pitchFamily="2" charset="2"/>
              <a:buChar char="§"/>
              <a:defRPr lang="en-US" sz="20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4pPr>
            <a:lvl5pPr marL="1252538" indent="-1746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de-DE" sz="1600" kern="1200" dirty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GB" sz="2000" dirty="0" smtClean="0"/>
              <a:t>Geographic area ontology defines attributes and subclasses to describe a geographic area.</a:t>
            </a:r>
          </a:p>
          <a:p>
            <a:pPr>
              <a:spcBef>
                <a:spcPts val="600"/>
              </a:spcBef>
            </a:pPr>
            <a:r>
              <a:rPr lang="en-GB" sz="2000" dirty="0" smtClean="0"/>
              <a:t>Time ontology defines temporal knowledge and support to describe the time series of other concepts.  </a:t>
            </a:r>
          </a:p>
          <a:p>
            <a:r>
              <a:rPr lang="en-GB" sz="2000" dirty="0" smtClean="0"/>
              <a:t>Example</a:t>
            </a:r>
          </a:p>
          <a:p>
            <a:pPr lvl="1"/>
            <a:r>
              <a:rPr lang="en-GB" sz="1800" dirty="0" smtClean="0"/>
              <a:t>A </a:t>
            </a:r>
            <a:r>
              <a:rPr lang="en-GB" sz="1800" dirty="0"/>
              <a:t>bus line has several </a:t>
            </a:r>
            <a:endParaRPr lang="en-GB" sz="1800" dirty="0" smtClean="0"/>
          </a:p>
          <a:p>
            <a:pPr lvl="1"/>
            <a:r>
              <a:rPr lang="en-GB" sz="1800" dirty="0"/>
              <a:t>This bus line is composed by several line segments. </a:t>
            </a:r>
            <a:endParaRPr lang="en-GB" sz="1800" dirty="0" smtClean="0"/>
          </a:p>
          <a:p>
            <a:pPr lvl="1"/>
            <a:r>
              <a:rPr lang="en-GB" sz="1800" dirty="0"/>
              <a:t>one station is related to one point. </a:t>
            </a:r>
            <a:endParaRPr lang="en-GB" sz="1800" dirty="0" smtClean="0"/>
          </a:p>
          <a:p>
            <a:pPr lvl="1"/>
            <a:r>
              <a:rPr lang="en-GB" sz="1800" dirty="0"/>
              <a:t>A line connects to several </a:t>
            </a:r>
            <a:r>
              <a:rPr lang="en-GB" sz="1800" dirty="0" smtClean="0"/>
              <a:t>points. </a:t>
            </a:r>
            <a:endParaRPr lang="en-GB" sz="1800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479" y="1173096"/>
            <a:ext cx="3833404" cy="3228528"/>
          </a:xfrm>
          <a:prstGeom prst="rect">
            <a:avLst/>
          </a:prstGeom>
        </p:spPr>
      </p:pic>
      <p:pic>
        <p:nvPicPr>
          <p:cNvPr id="8" name="Picture 7" descr="instansOnt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84" y="4514643"/>
            <a:ext cx="3660899" cy="17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97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RS ­ Template (Apr-12-2016)">
  <a:themeElements>
    <a:clrScheme name="FRS">
      <a:dk1>
        <a:srgbClr val="20407A"/>
      </a:dk1>
      <a:lt1>
        <a:srgbClr val="FFFFFF"/>
      </a:lt1>
      <a:dk2>
        <a:srgbClr val="006AB3"/>
      </a:dk2>
      <a:lt2>
        <a:srgbClr val="FFFFFF"/>
      </a:lt2>
      <a:accent1>
        <a:srgbClr val="E6C3A1"/>
      </a:accent1>
      <a:accent2>
        <a:srgbClr val="C0D7EC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utura">
      <a:majorFont>
        <a:latin typeface="Futura BdCn BT"/>
        <a:ea typeface=""/>
        <a:cs typeface=""/>
      </a:majorFont>
      <a:minorFont>
        <a:latin typeface="Futura BdCn B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bg2">
            <a:lumMod val="20000"/>
            <a:lumOff val="80000"/>
          </a:schemeClr>
        </a:solidFill>
        <a:ln>
          <a:solidFill>
            <a:srgbClr val="0070C0"/>
          </a:solidFill>
        </a:ln>
        <a:effectLst>
          <a:outerShdw blurRad="127000" dist="1270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1600" dirty="0">
            <a:latin typeface="Futura BdCn B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FRS – Template (Apr-12-2016).potx" id="{C541DCD2-2B48-4CF5-80E5-C79DD7F82FC9}" vid="{85C9C235-6A50-4990-8D05-2931B5FDB48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FRS ­ Template (Apr-12-2016).potx</Template>
  <TotalTime>33128</TotalTime>
  <Words>771</Words>
  <Application>Microsoft Macintosh PowerPoint</Application>
  <PresentationFormat>Custom</PresentationFormat>
  <Paragraphs>177</Paragraphs>
  <Slides>13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FRS ­ Template (Apr-12-2016)</vt:lpstr>
      <vt:lpstr>Corel DESIGNER</vt:lpstr>
      <vt:lpstr>Ontology-based approach to modeling interdependency of critical infrastructure</vt:lpstr>
      <vt:lpstr>Outlines</vt:lpstr>
      <vt:lpstr>Motivation</vt:lpstr>
      <vt:lpstr>Project structure</vt:lpstr>
      <vt:lpstr>Methodology--Ontology</vt:lpstr>
      <vt:lpstr>Method--Ontology</vt:lpstr>
      <vt:lpstr>Knowledge module—Creation of ontology</vt:lpstr>
      <vt:lpstr>Knowledge module—Creation of ontology</vt:lpstr>
      <vt:lpstr>Knowledge module—Creation of ontology</vt:lpstr>
      <vt:lpstr>Knowledge module</vt:lpstr>
      <vt:lpstr>Infrastructure interdependency modelling --Implementation</vt:lpstr>
      <vt:lpstr>Summary and Further works</vt:lpstr>
      <vt:lpstr>Thank you Q &amp; A</vt:lpstr>
    </vt:vector>
  </TitlesOfParts>
  <Company>ETH Zuerich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FRS Presentation</dc:title>
  <dc:creator>hanshei</dc:creator>
  <cp:lastModifiedBy>Jingya Yan</cp:lastModifiedBy>
  <cp:revision>576</cp:revision>
  <cp:lastPrinted>2017-11-27T03:16:49Z</cp:lastPrinted>
  <dcterms:created xsi:type="dcterms:W3CDTF">2016-04-12T04:57:51Z</dcterms:created>
  <dcterms:modified xsi:type="dcterms:W3CDTF">2017-12-13T00:36:56Z</dcterms:modified>
</cp:coreProperties>
</file>